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91" r:id="rId6"/>
    <p:sldId id="285" r:id="rId7"/>
    <p:sldId id="284" r:id="rId8"/>
    <p:sldId id="293" r:id="rId9"/>
    <p:sldId id="297" r:id="rId10"/>
    <p:sldId id="292" r:id="rId11"/>
    <p:sldId id="295" r:id="rId12"/>
    <p:sldId id="305" r:id="rId13"/>
    <p:sldId id="300" r:id="rId14"/>
    <p:sldId id="260" r:id="rId15"/>
    <p:sldId id="299" r:id="rId16"/>
    <p:sldId id="303" r:id="rId17"/>
    <p:sldId id="304" r:id="rId18"/>
    <p:sldId id="302" r:id="rId19"/>
    <p:sldId id="268" r:id="rId20"/>
    <p:sldId id="290" r:id="rId21"/>
    <p:sldId id="308" r:id="rId22"/>
    <p:sldId id="307" r:id="rId23"/>
    <p:sldId id="306" r:id="rId24"/>
    <p:sldId id="309" r:id="rId25"/>
    <p:sldId id="289" r:id="rId26"/>
    <p:sldId id="310" r:id="rId27"/>
    <p:sldId id="312" r:id="rId28"/>
    <p:sldId id="311" r:id="rId29"/>
    <p:sldId id="294" r:id="rId30"/>
    <p:sldId id="280" r:id="rId31"/>
    <p:sldId id="283" r:id="rId32"/>
    <p:sldId id="272" r:id="rId33"/>
    <p:sldId id="273" r:id="rId34"/>
  </p:sldIdLst>
  <p:sldSz cx="18288000" cy="10287000"/>
  <p:notesSz cx="6858000" cy="9144000"/>
  <p:embeddedFontLst>
    <p:embeddedFont>
      <p:font typeface="Simonetta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E4CE1-A789-4282-9F34-7DB8267D4FBF}" v="242" dt="2025-02-13T13:17:53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B3D41-6C32-47D0-B47D-FA83EA2D51EE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2768D-A0C0-4946-94E2-707AC17A63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92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768D-A0C0-4946-94E2-707AC17A634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28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D16FD-CCAF-8C16-9A62-876874F6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1959E9-0E7E-1D05-6C4B-047531FAD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E08069-6C5E-F9BF-3155-96081D8A4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213445-60AF-71A8-92E2-A4D03DFE6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768D-A0C0-4946-94E2-707AC17A634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2672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353C-729A-0539-C6A1-C9E671A4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D67D9C8-9027-18CD-0C22-80CF3249E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86D9EAD-F163-9377-5295-BFF9F7D6A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871AD7-C729-FA40-6040-C8D663828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768D-A0C0-4946-94E2-707AC17A634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592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isicorporate.net/walt-disney-risultati/" TargetMode="External"/><Relationship Id="rId13" Type="http://schemas.openxmlformats.org/officeDocument/2006/relationships/hyperlink" Target="https://www.rottentomatoes.com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it.marketscreener.com/" TargetMode="External"/><Relationship Id="rId12" Type="http://schemas.openxmlformats.org/officeDocument/2006/relationships/hyperlink" Target="https://www.cinefacts.it/cinefacts-articolo-1494/dreamworks-contro-disney-breve-storia-di-una-vendetta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crotrends.net/" TargetMode="External"/><Relationship Id="rId11" Type="http://schemas.openxmlformats.org/officeDocument/2006/relationships/hyperlink" Target="https://it.starsinsider.com/cinema/771552/i-piu-grandi-fallimenti-della-disney#google_vignette" TargetMode="External"/><Relationship Id="rId5" Type="http://schemas.openxmlformats.org/officeDocument/2006/relationships/image" Target="../media/image7.svg"/><Relationship Id="rId10" Type="http://schemas.openxmlformats.org/officeDocument/2006/relationships/hyperlink" Target="https://www.the-numbers.com/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aecom.com/wp-content/uploads/documents/reports/AECOM-Theme-Index-2023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200000">
            <a:off x="4264115" y="54559"/>
            <a:ext cx="10642196" cy="9458252"/>
          </a:xfrm>
          <a:custGeom>
            <a:avLst/>
            <a:gdLst/>
            <a:ahLst/>
            <a:cxnLst/>
            <a:rect l="l" t="t" r="r" b="b"/>
            <a:pathLst>
              <a:path w="10642196" h="9458252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654949" y="-234980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10800000">
            <a:off x="-1757175" y="479504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4857244" y="6552999"/>
            <a:ext cx="919089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2800" noProof="0" dirty="0">
                <a:solidFill>
                  <a:srgbClr val="000000"/>
                </a:solidFill>
                <a:latin typeface="Simonetta"/>
                <a:ea typeface="Questrial"/>
                <a:cs typeface="Questrial"/>
                <a:sym typeface="Questrial"/>
              </a:rPr>
              <a:t>Granelli Dalila (matricola 02564A)</a:t>
            </a:r>
            <a:endParaRPr lang="it-IT" sz="2800" noProof="0" dirty="0">
              <a:solidFill>
                <a:srgbClr val="000000"/>
              </a:solidFill>
              <a:latin typeface="Simonetta"/>
              <a:ea typeface="Questrial"/>
              <a:cs typeface="Questrial"/>
            </a:endParaRPr>
          </a:p>
          <a:p>
            <a:pPr algn="ctr"/>
            <a:r>
              <a:rPr lang="it-IT" sz="2800" noProof="0" dirty="0">
                <a:solidFill>
                  <a:srgbClr val="000000"/>
                </a:solidFill>
                <a:latin typeface="Simonetta"/>
                <a:ea typeface="Questrial"/>
                <a:cs typeface="Questrial"/>
              </a:rPr>
              <a:t>&amp;</a:t>
            </a:r>
          </a:p>
          <a:p>
            <a:pPr algn="ctr"/>
            <a:r>
              <a:rPr lang="it-IT" sz="2800" noProof="0" dirty="0">
                <a:solidFill>
                  <a:srgbClr val="000000"/>
                </a:solidFill>
                <a:latin typeface="Simonetta"/>
                <a:ea typeface="Questrial"/>
                <a:cs typeface="Questrial"/>
              </a:rPr>
              <a:t>Sanchez Tiziano (matricola 04735A</a:t>
            </a:r>
            <a:r>
              <a:rPr lang="en-US" sz="2800" dirty="0">
                <a:solidFill>
                  <a:srgbClr val="000000"/>
                </a:solidFill>
                <a:latin typeface="Simonetta"/>
                <a:ea typeface="Questrial"/>
                <a:cs typeface="Questrial"/>
              </a:rPr>
              <a:t>)</a:t>
            </a:r>
            <a:endParaRPr lang="en-US" sz="2800" dirty="0">
              <a:solidFill>
                <a:srgbClr val="000000"/>
              </a:solidFill>
              <a:latin typeface="Simonetta" panose="020B0604020202020204" charset="0"/>
              <a:ea typeface="Questrial"/>
              <a:cs typeface="Questrial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B51A69F-C28E-2C62-C669-6B48EB60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6" y="3724275"/>
            <a:ext cx="59531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C831E-2888-5C15-B683-A4FBBFF8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8B69CA-AF71-B140-8F47-5C26F5FE1EF4}"/>
              </a:ext>
            </a:extLst>
          </p:cNvPr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DF8ECB-0B0F-6023-7CE0-182EDA67550A}"/>
              </a:ext>
            </a:extLst>
          </p:cNvPr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A0DE0D3-01B1-271D-F974-3592D8A95BB6}"/>
              </a:ext>
            </a:extLst>
          </p:cNvPr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15A257-571B-F69E-3849-48F418632988}"/>
              </a:ext>
            </a:extLst>
          </p:cNvPr>
          <p:cNvSpPr txBox="1"/>
          <p:nvPr/>
        </p:nvSpPr>
        <p:spPr>
          <a:xfrm>
            <a:off x="5641886" y="4384040"/>
            <a:ext cx="7004228" cy="14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5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Parchi</a:t>
            </a:r>
            <a:endParaRPr kumimoji="0" lang="en-US" sz="9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12B2654-CC46-1B4B-B5C8-ED794BAA1775}"/>
              </a:ext>
            </a:extLst>
          </p:cNvPr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711C751-B623-C8B4-A6BE-64E1652F1D2D}"/>
              </a:ext>
            </a:extLst>
          </p:cNvPr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7D585BC-550C-0062-6AFE-41B71A1E6855}"/>
              </a:ext>
            </a:extLst>
          </p:cNvPr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C7DB005-A6BD-6D88-F691-47B5613ECE9B}"/>
              </a:ext>
            </a:extLst>
          </p:cNvPr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11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25F06-55B3-11AC-589D-AE2789C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873F31C-A6E0-AE35-CE79-38339C193D06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5F677D5-5358-A3C0-0B8C-5369B878F673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9E694ED-FE7C-F2D7-0EA8-9774323E5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4" y="2095500"/>
            <a:ext cx="11735268" cy="7836739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B9C6C31-613E-F064-BBFC-FDA8BB3EF717}"/>
              </a:ext>
            </a:extLst>
          </p:cNvPr>
          <p:cNvSpPr txBox="1"/>
          <p:nvPr/>
        </p:nvSpPr>
        <p:spPr>
          <a:xfrm>
            <a:off x="2737500" y="619195"/>
            <a:ext cx="123501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noProof="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 parchi pre e post Covid-19</a:t>
            </a:r>
          </a:p>
        </p:txBody>
      </p:sp>
    </p:spTree>
    <p:extLst>
      <p:ext uri="{BB962C8B-B14F-4D97-AF65-F5344CB8AC3E}">
        <p14:creationId xmlns:p14="http://schemas.microsoft.com/office/powerpoint/2010/main" val="338757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6CD8-2AC6-7E57-74A6-22C8190C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C530A6C-743B-E624-7177-C0E75805BA19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25FFEF9-49FC-933B-B296-26160B02E27B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9FD69C5-CF05-BF08-F2A9-008A833DCE13}"/>
              </a:ext>
            </a:extLst>
          </p:cNvPr>
          <p:cNvSpPr txBox="1"/>
          <p:nvPr/>
        </p:nvSpPr>
        <p:spPr>
          <a:xfrm>
            <a:off x="2737500" y="619195"/>
            <a:ext cx="123501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Cambiamenti 2018 → 2023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E0390AD-B15F-2F7A-F338-20BA88115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332" y="2898146"/>
            <a:ext cx="13121335" cy="65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7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98363-8D88-03E3-70C6-38C5628E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98C53DD-E9F2-E3B3-EBEA-430209AE5395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CC6A115-BFDC-4BA3-ED5B-40E86FEFD20B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7237A4-FA61-04EF-B50E-22DDFF7CA213}"/>
              </a:ext>
            </a:extLst>
          </p:cNvPr>
          <p:cNvSpPr txBox="1"/>
          <p:nvPr/>
        </p:nvSpPr>
        <p:spPr>
          <a:xfrm>
            <a:off x="831935" y="4118684"/>
            <a:ext cx="6324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imonetta" panose="020B0604020202020204" charset="0"/>
              </a:rPr>
              <a:t>A seguito della pandemia di COVID-19, molte persone hanno preferito destinazioni turistiche più vicine e a costi inferiori, riducendo i viaggi internazionali. </a:t>
            </a:r>
          </a:p>
          <a:p>
            <a:r>
              <a:rPr lang="it-IT" sz="2000" dirty="0">
                <a:latin typeface="Simonetta" panose="020B0604020202020204" charset="0"/>
              </a:rPr>
              <a:t>Parchi come </a:t>
            </a:r>
            <a:r>
              <a:rPr lang="it-IT" sz="2000" b="1" dirty="0">
                <a:latin typeface="Simonetta" panose="020B0604020202020204" charset="0"/>
              </a:rPr>
              <a:t>Magic Kingdom</a:t>
            </a:r>
            <a:r>
              <a:rPr lang="it-IT" sz="2000" dirty="0">
                <a:latin typeface="Simonetta" panose="020B0604020202020204" charset="0"/>
              </a:rPr>
              <a:t> e </a:t>
            </a:r>
            <a:r>
              <a:rPr lang="it-IT" sz="2000" b="1" dirty="0">
                <a:latin typeface="Simonetta" panose="020B0604020202020204" charset="0"/>
              </a:rPr>
              <a:t>Disneyland Park</a:t>
            </a:r>
            <a:r>
              <a:rPr lang="it-IT" sz="2000" dirty="0">
                <a:latin typeface="Simonetta" panose="020B0604020202020204" charset="0"/>
              </a:rPr>
              <a:t>, che attiravano molti visitatori da lontano, hanno visto una diminuzione dell'affluenza. </a:t>
            </a:r>
          </a:p>
          <a:p>
            <a:r>
              <a:rPr lang="it-IT" sz="2000" dirty="0">
                <a:latin typeface="Simonetta" panose="020B0604020202020204" charset="0"/>
              </a:rPr>
              <a:t>Al contrario, </a:t>
            </a:r>
            <a:r>
              <a:rPr lang="it-IT" sz="2000" b="1" dirty="0">
                <a:latin typeface="Simonetta" panose="020B0604020202020204" charset="0"/>
              </a:rPr>
              <a:t>Disneyland Paris</a:t>
            </a:r>
            <a:r>
              <a:rPr lang="it-IT" sz="2000" dirty="0">
                <a:latin typeface="Simonetta" panose="020B0604020202020204" charset="0"/>
              </a:rPr>
              <a:t>, essendo uno dei parchi Disney più economici e facilmente accessibile per i visitatori europei, ha registrato un notevole aumento di presenze durante questo periodo.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B0A47FD-438D-AE1C-555D-7D166302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701" y="2286184"/>
            <a:ext cx="10235343" cy="6835098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DB0205AB-7EFA-4AB4-C92E-C63D68E57F86}"/>
              </a:ext>
            </a:extLst>
          </p:cNvPr>
          <p:cNvSpPr txBox="1"/>
          <p:nvPr/>
        </p:nvSpPr>
        <p:spPr>
          <a:xfrm>
            <a:off x="2737500" y="619195"/>
            <a:ext cx="123501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noProof="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Disneyland Paris</a:t>
            </a:r>
          </a:p>
        </p:txBody>
      </p:sp>
    </p:spTree>
    <p:extLst>
      <p:ext uri="{BB962C8B-B14F-4D97-AF65-F5344CB8AC3E}">
        <p14:creationId xmlns:p14="http://schemas.microsoft.com/office/powerpoint/2010/main" val="4291505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5486400" y="4416314"/>
            <a:ext cx="7004228" cy="145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9"/>
              </a:lnSpc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Flop</a:t>
            </a:r>
          </a:p>
        </p:txBody>
      </p:sp>
      <p:sp>
        <p:nvSpPr>
          <p:cNvPr id="6" name="Freeform 6"/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F5171-D969-8586-CEE9-E02DFBE55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FB29421A-F76C-B773-2CBE-B5D2F4B5997B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FC3BD93-4269-E5B6-C7C7-12B83583C7C3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36B04B36-E412-19A0-8FDD-407FA7641A30}"/>
              </a:ext>
            </a:extLst>
          </p:cNvPr>
          <p:cNvSpPr txBox="1"/>
          <p:nvPr/>
        </p:nvSpPr>
        <p:spPr>
          <a:xfrm>
            <a:off x="2737500" y="619195"/>
            <a:ext cx="123501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 film che hanno portato più perdite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AA40203-E517-795C-6E02-39B994AB5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950" y="2290632"/>
            <a:ext cx="12350100" cy="73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2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3F356-34D0-4E0D-F405-88BBC470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DCD23EF-EFAC-7BFC-13E0-E803AF36931A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63E7546-5DB4-CB3A-EE97-A6A1C1BD6CF8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5643B73-33F3-4704-DBCC-1E9FBE8E2D45}"/>
              </a:ext>
            </a:extLst>
          </p:cNvPr>
          <p:cNvSpPr txBox="1"/>
          <p:nvPr/>
        </p:nvSpPr>
        <p:spPr>
          <a:xfrm>
            <a:off x="2737500" y="619195"/>
            <a:ext cx="132645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C’è correlazione tra incassi e perdite?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A62BC6F-B6F3-AE9A-F6F0-5CCE0D84A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137" y="2400300"/>
            <a:ext cx="11325225" cy="75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82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F3A93-94F1-DE40-99FC-6AA30180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D576369-6F02-EE58-E342-A285BAD5483B}"/>
              </a:ext>
            </a:extLst>
          </p:cNvPr>
          <p:cNvSpPr/>
          <p:nvPr/>
        </p:nvSpPr>
        <p:spPr>
          <a:xfrm rot="2893084">
            <a:off x="-477866" y="-2167877"/>
            <a:ext cx="5443689" cy="6080476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5F0B1A8-7A9C-CB8F-8283-793A72F5EA91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2EF14B-13D2-638D-F5B8-5280F5F54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147758"/>
            <a:ext cx="12743586" cy="7589456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76D0DE8-64EA-A52F-5956-231659AB4BF0}"/>
              </a:ext>
            </a:extLst>
          </p:cNvPr>
          <p:cNvSpPr txBox="1"/>
          <p:nvPr/>
        </p:nvSpPr>
        <p:spPr>
          <a:xfrm>
            <a:off x="2737500" y="619195"/>
            <a:ext cx="134169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Incassi alti sono indice di gradimento?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</p:spTree>
    <p:extLst>
      <p:ext uri="{BB962C8B-B14F-4D97-AF65-F5344CB8AC3E}">
        <p14:creationId xmlns:p14="http://schemas.microsoft.com/office/powerpoint/2010/main" val="1917235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E5F09B9F-0E89-9D1B-1C94-2465CC5C9892}"/>
              </a:ext>
            </a:extLst>
          </p:cNvPr>
          <p:cNvSpPr/>
          <p:nvPr/>
        </p:nvSpPr>
        <p:spPr>
          <a:xfrm rot="2893084">
            <a:off x="-477866" y="-2167877"/>
            <a:ext cx="5443689" cy="6080476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3688A462-4EFE-F598-2155-DBCC6CFFB23B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75A5E6D-1FED-095C-EE1B-ED7AB093B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501" y="1887141"/>
            <a:ext cx="13609463" cy="811069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9E047E16-B63F-1A98-CC0E-37173BF08D71}"/>
              </a:ext>
            </a:extLst>
          </p:cNvPr>
          <p:cNvSpPr txBox="1"/>
          <p:nvPr/>
        </p:nvSpPr>
        <p:spPr>
          <a:xfrm>
            <a:off x="2737500" y="619195"/>
            <a:ext cx="123501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Critici e pubblico vanno d’accordo?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</p:spTree>
    <p:extLst>
      <p:ext uri="{BB962C8B-B14F-4D97-AF65-F5344CB8AC3E}">
        <p14:creationId xmlns:p14="http://schemas.microsoft.com/office/powerpoint/2010/main" val="42489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5641886" y="2928727"/>
            <a:ext cx="7004228" cy="442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9"/>
              </a:lnSpc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Disney</a:t>
            </a:r>
          </a:p>
          <a:p>
            <a:pPr algn="ctr">
              <a:lnSpc>
                <a:spcPts val="11589"/>
              </a:lnSpc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vs DreamWorks</a:t>
            </a:r>
          </a:p>
        </p:txBody>
      </p:sp>
      <p:sp>
        <p:nvSpPr>
          <p:cNvPr id="6" name="Freeform 6"/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13935" y="3435030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3957966" y="6080592"/>
            <a:ext cx="5534654" cy="140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Indice</a:t>
            </a:r>
          </a:p>
        </p:txBody>
      </p:sp>
      <p:sp>
        <p:nvSpPr>
          <p:cNvPr id="5" name="Freeform 5"/>
          <p:cNvSpPr/>
          <p:nvPr/>
        </p:nvSpPr>
        <p:spPr>
          <a:xfrm>
            <a:off x="9740509" y="1441023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740509" y="2516690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740509" y="3551702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740509" y="4675426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740509" y="5754794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1807" y="1530746"/>
            <a:ext cx="413872" cy="52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b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1807" y="2606413"/>
            <a:ext cx="413872" cy="52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b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1807" y="3685781"/>
            <a:ext cx="413872" cy="52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b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01807" y="4765149"/>
            <a:ext cx="413872" cy="52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b="1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1807" y="5844517"/>
            <a:ext cx="413872" cy="52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b="1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77266" y="1530746"/>
            <a:ext cx="6218698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Introduzione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77266" y="2606413"/>
            <a:ext cx="6218698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Fatturato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50102" y="6959733"/>
            <a:ext cx="6218698" cy="49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Disney vs DreamWorks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77266" y="4765149"/>
            <a:ext cx="6218698" cy="49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Parchi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77266" y="5844516"/>
            <a:ext cx="6218698" cy="49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Flop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356192" y="-2022514"/>
            <a:ext cx="5125736" cy="5695263"/>
          </a:xfrm>
          <a:custGeom>
            <a:avLst/>
            <a:gdLst/>
            <a:ahLst/>
            <a:cxnLst/>
            <a:rect l="l" t="t" r="r" b="b"/>
            <a:pathLst>
              <a:path w="5125736" h="5695263">
                <a:moveTo>
                  <a:pt x="0" y="0"/>
                </a:moveTo>
                <a:lnTo>
                  <a:pt x="5125736" y="0"/>
                </a:lnTo>
                <a:lnTo>
                  <a:pt x="5125736" y="5695263"/>
                </a:lnTo>
                <a:lnTo>
                  <a:pt x="0" y="569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6946FEAA-419A-B658-3C05-FA326F9145B2}"/>
              </a:ext>
            </a:extLst>
          </p:cNvPr>
          <p:cNvSpPr/>
          <p:nvPr/>
        </p:nvSpPr>
        <p:spPr>
          <a:xfrm>
            <a:off x="9740509" y="6834162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40C9375-D7C0-27D3-F9F6-6881877C69E7}"/>
              </a:ext>
            </a:extLst>
          </p:cNvPr>
          <p:cNvSpPr txBox="1"/>
          <p:nvPr/>
        </p:nvSpPr>
        <p:spPr>
          <a:xfrm>
            <a:off x="9850256" y="6878780"/>
            <a:ext cx="543636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b="1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6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12B72243-46A6-8A45-8947-C0B6E5345879}"/>
              </a:ext>
            </a:extLst>
          </p:cNvPr>
          <p:cNvSpPr txBox="1"/>
          <p:nvPr/>
        </p:nvSpPr>
        <p:spPr>
          <a:xfrm>
            <a:off x="10870442" y="3649932"/>
            <a:ext cx="6218698" cy="49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Competitors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CE09253B-16B2-7DA3-8C98-D9945A4200C4}"/>
              </a:ext>
            </a:extLst>
          </p:cNvPr>
          <p:cNvSpPr txBox="1"/>
          <p:nvPr/>
        </p:nvSpPr>
        <p:spPr>
          <a:xfrm>
            <a:off x="10896600" y="8039100"/>
            <a:ext cx="6218698" cy="49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Diversità</a:t>
            </a: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282890A5-07E1-BCDA-351E-6FD21E4B6085}"/>
              </a:ext>
            </a:extLst>
          </p:cNvPr>
          <p:cNvSpPr/>
          <p:nvPr/>
        </p:nvSpPr>
        <p:spPr>
          <a:xfrm>
            <a:off x="9740509" y="7913529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6366C0B-8705-3A65-56CE-DFACBB575038}"/>
              </a:ext>
            </a:extLst>
          </p:cNvPr>
          <p:cNvSpPr txBox="1"/>
          <p:nvPr/>
        </p:nvSpPr>
        <p:spPr>
          <a:xfrm>
            <a:off x="9850256" y="7958147"/>
            <a:ext cx="543636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onetta" panose="020B0604020202020204" charset="0"/>
                <a:ea typeface="Twister"/>
                <a:cs typeface="Twister"/>
                <a:sym typeface="Twister"/>
              </a:rPr>
              <a:t>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4ACCF-8C02-69A3-4587-F208C2579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8F903F7-70A0-BC1F-F0C2-ACF064F420CE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C894023-3B47-9379-4E4F-1A94F8B87D41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1E67378D-F99E-E787-9376-7C576BB2D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19" y="1968284"/>
            <a:ext cx="16388162" cy="7820207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FB67D6AC-D442-D459-1D9B-36B70DB8AB35}"/>
              </a:ext>
            </a:extLst>
          </p:cNvPr>
          <p:cNvSpPr txBox="1"/>
          <p:nvPr/>
        </p:nvSpPr>
        <p:spPr>
          <a:xfrm>
            <a:off x="2737500" y="619195"/>
            <a:ext cx="65589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Timeline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</p:spTree>
    <p:extLst>
      <p:ext uri="{BB962C8B-B14F-4D97-AF65-F5344CB8AC3E}">
        <p14:creationId xmlns:p14="http://schemas.microsoft.com/office/powerpoint/2010/main" val="2311223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19A72-539D-A6ED-3234-086F0D37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3A413D5E-20B3-1967-D776-78591AF3A8C4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C717CE8-E693-EEA6-551C-AF7E1F355DEB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A3FCA8C-460C-8E96-9786-DD5BCA31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235" y="2094887"/>
            <a:ext cx="15499529" cy="7396163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EE7182C8-3FAA-1941-D2F6-3FD02A2EF78C}"/>
              </a:ext>
            </a:extLst>
          </p:cNvPr>
          <p:cNvSpPr txBox="1"/>
          <p:nvPr/>
        </p:nvSpPr>
        <p:spPr>
          <a:xfrm>
            <a:off x="2743200" y="619195"/>
            <a:ext cx="100584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Come nasce la DreamWorks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</p:spTree>
    <p:extLst>
      <p:ext uri="{BB962C8B-B14F-4D97-AF65-F5344CB8AC3E}">
        <p14:creationId xmlns:p14="http://schemas.microsoft.com/office/powerpoint/2010/main" val="82668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52CFF-77C3-F1B5-DB85-A926C3CCA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8AD062C-CC29-E47C-3F3E-56C8B5C0DBE2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5DC9948-88B5-C085-EFD1-6A599B846E3A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6E87EFE-0F92-CA06-2DD3-C318731CC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49" y="2072829"/>
            <a:ext cx="15818901" cy="7548563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7FEC6487-0750-4B12-47E8-7463C3401309}"/>
              </a:ext>
            </a:extLst>
          </p:cNvPr>
          <p:cNvSpPr txBox="1"/>
          <p:nvPr/>
        </p:nvSpPr>
        <p:spPr>
          <a:xfrm>
            <a:off x="2737500" y="619195"/>
            <a:ext cx="65589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 film «gemelli»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</p:spTree>
    <p:extLst>
      <p:ext uri="{BB962C8B-B14F-4D97-AF65-F5344CB8AC3E}">
        <p14:creationId xmlns:p14="http://schemas.microsoft.com/office/powerpoint/2010/main" val="3029425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72CBA-4ECB-42C3-19CB-066C20F37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66868721-D234-96B4-EB4F-1629E2A1D342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0F4F3B2-A3EF-D50B-0A2E-18B3D652258D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C473159-9431-F205-1F6A-3364DA7A2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230" y="2510748"/>
            <a:ext cx="3714750" cy="56197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557D0A4-A387-2114-563A-A59A979EA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805" y="2510748"/>
            <a:ext cx="5619750" cy="561975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F486D36-C699-B1D0-B639-BDC4737BB4EE}"/>
              </a:ext>
            </a:extLst>
          </p:cNvPr>
          <p:cNvSpPr txBox="1"/>
          <p:nvPr/>
        </p:nvSpPr>
        <p:spPr>
          <a:xfrm>
            <a:off x="1141445" y="3503131"/>
            <a:ext cx="441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Simonetta" panose="020B0604020202020204" charset="0"/>
              </a:rPr>
              <a:t>Pur essendo uscito un mese dopo </a:t>
            </a:r>
            <a:r>
              <a:rPr lang="it-IT" sz="2400" b="1" dirty="0">
                <a:latin typeface="Simonetta" panose="020B0604020202020204" charset="0"/>
              </a:rPr>
              <a:t>A </a:t>
            </a:r>
            <a:r>
              <a:rPr lang="it-IT" sz="2400" b="1" dirty="0" err="1">
                <a:latin typeface="Simonetta" panose="020B0604020202020204" charset="0"/>
              </a:rPr>
              <a:t>Bug’s</a:t>
            </a:r>
            <a:r>
              <a:rPr lang="it-IT" sz="2400" b="1" dirty="0">
                <a:latin typeface="Simonetta" panose="020B0604020202020204" charset="0"/>
              </a:rPr>
              <a:t> Life </a:t>
            </a:r>
            <a:r>
              <a:rPr lang="it-IT" sz="2400" dirty="0">
                <a:latin typeface="Simonetta" panose="020B0604020202020204" charset="0"/>
              </a:rPr>
              <a:t>fu comunque maggiormente apprezzato rispetto ad </a:t>
            </a:r>
            <a:r>
              <a:rPr lang="it-IT" sz="2400" b="1" dirty="0" err="1">
                <a:latin typeface="Simonetta" panose="020B0604020202020204" charset="0"/>
              </a:rPr>
              <a:t>Antz</a:t>
            </a:r>
            <a:r>
              <a:rPr lang="it-IT" sz="2400" dirty="0">
                <a:latin typeface="Simonetta" panose="020B0604020202020204" charset="0"/>
              </a:rPr>
              <a:t>.</a:t>
            </a:r>
          </a:p>
          <a:p>
            <a:endParaRPr lang="it-IT" sz="2400" dirty="0">
              <a:latin typeface="Simonetta" panose="020B0604020202020204" charset="0"/>
            </a:endParaRPr>
          </a:p>
          <a:p>
            <a:r>
              <a:rPr lang="it-IT" sz="2400" dirty="0">
                <a:latin typeface="Simonetta" panose="020B0604020202020204" charset="0"/>
              </a:rPr>
              <a:t>Ciò nonostante per la Dreamworks fu comunque un successo, poiché riuscì a non far sbancare al botteghino il film Disney.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B3308E26-5E57-1DFD-431E-CFB406787707}"/>
              </a:ext>
            </a:extLst>
          </p:cNvPr>
          <p:cNvSpPr txBox="1"/>
          <p:nvPr/>
        </p:nvSpPr>
        <p:spPr>
          <a:xfrm>
            <a:off x="2737500" y="619195"/>
            <a:ext cx="65589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Confronto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</p:spTree>
    <p:extLst>
      <p:ext uri="{BB962C8B-B14F-4D97-AF65-F5344CB8AC3E}">
        <p14:creationId xmlns:p14="http://schemas.microsoft.com/office/powerpoint/2010/main" val="4004729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E06B5-FE9F-BE96-2A67-DACD5B8A4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17360ED-A28D-4517-98D7-5CD6DCF00BC2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F9D1AC3-FB13-FA20-1539-10BBC33DD53D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0AF3A14-FEFE-FF76-289B-EED54F730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2260948"/>
            <a:ext cx="15030450" cy="7172325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2D767879-3A0A-B0A8-7056-8B559022EBA5}"/>
              </a:ext>
            </a:extLst>
          </p:cNvPr>
          <p:cNvSpPr txBox="1"/>
          <p:nvPr/>
        </p:nvSpPr>
        <p:spPr>
          <a:xfrm>
            <a:off x="2737500" y="619195"/>
            <a:ext cx="135693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Primo grande successo DreamWorks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</p:spTree>
    <p:extLst>
      <p:ext uri="{BB962C8B-B14F-4D97-AF65-F5344CB8AC3E}">
        <p14:creationId xmlns:p14="http://schemas.microsoft.com/office/powerpoint/2010/main" val="2315836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390F4-0277-EBA7-3B84-C5FD9FDE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53BD002-8F2D-B473-44C2-6E5A89EC7FAB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F40E20D-C4B9-D443-D591-040F908D4E1A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6BFA69B2-F5DA-24A8-2465-0E92172D3802}"/>
              </a:ext>
            </a:extLst>
          </p:cNvPr>
          <p:cNvSpPr txBox="1"/>
          <p:nvPr/>
        </p:nvSpPr>
        <p:spPr>
          <a:xfrm>
            <a:off x="2737500" y="619195"/>
            <a:ext cx="65589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Tematiche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08D2067-47B0-8D1F-B6A0-C0BBE7E58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709" y="2171700"/>
            <a:ext cx="9810581" cy="78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1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CD3ED-F2ED-F4C7-0AD8-C592000F1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F30ABBA3-BFF8-885A-F7E2-1552C390B479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98E56E6-FCB3-857E-7FC7-85BFEE36DC3B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473790-BDBA-5469-44B5-BFC91F991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92" y="2222170"/>
            <a:ext cx="15659215" cy="7472363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7AF137CC-070C-E0E3-373B-05783E5AF344}"/>
              </a:ext>
            </a:extLst>
          </p:cNvPr>
          <p:cNvSpPr txBox="1"/>
          <p:nvPr/>
        </p:nvSpPr>
        <p:spPr>
          <a:xfrm>
            <a:off x="2737500" y="619195"/>
            <a:ext cx="65589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Altri film «gemelli»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</p:spTree>
    <p:extLst>
      <p:ext uri="{BB962C8B-B14F-4D97-AF65-F5344CB8AC3E}">
        <p14:creationId xmlns:p14="http://schemas.microsoft.com/office/powerpoint/2010/main" val="2447087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842A9-061A-F071-FABD-2F101914C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DE80020C-F57F-52DC-2A37-F07BF890B61B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9878289-D6BC-3206-FB49-2DD9A0B9D690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ED3CA1-7E84-1DE5-DC46-AD530F5AD761}"/>
              </a:ext>
            </a:extLst>
          </p:cNvPr>
          <p:cNvSpPr txBox="1"/>
          <p:nvPr/>
        </p:nvSpPr>
        <p:spPr>
          <a:xfrm>
            <a:off x="1141445" y="3503131"/>
            <a:ext cx="441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Simonetta" panose="020B0604020202020204" charset="0"/>
              </a:rPr>
              <a:t>Anche in questo caso la Dreamworks riuscì comunque a mettere i bastoni tra le ruote alla Disney, facendole annullare l’uscita del film «</a:t>
            </a:r>
            <a:r>
              <a:rPr lang="it-IT" sz="2400" b="0" i="0" dirty="0">
                <a:solidFill>
                  <a:srgbClr val="040C28"/>
                </a:solidFill>
                <a:effectLst/>
                <a:latin typeface="Simonetta" panose="020B0604020202020204" charset="0"/>
              </a:rPr>
              <a:t>Empire of the Sun» </a:t>
            </a:r>
            <a:r>
              <a:rPr lang="it-IT" sz="2400" dirty="0">
                <a:latin typeface="Simonetta" panose="020B0604020202020204" charset="0"/>
              </a:rPr>
              <a:t>prevista per Marzo del 2000  perché troppo simile al El Dorado.</a:t>
            </a:r>
          </a:p>
          <a:p>
            <a:endParaRPr lang="it-IT" sz="2400" dirty="0">
              <a:latin typeface="Simonetta" panose="020B0604020202020204" charset="0"/>
            </a:endParaRPr>
          </a:p>
          <a:p>
            <a:r>
              <a:rPr lang="it-IT" sz="2400" dirty="0">
                <a:latin typeface="Simonetta" panose="020B0604020202020204" charset="0"/>
              </a:rPr>
              <a:t>La Disney riuscì però a riutilizzare alcune scende per il film che oggi conosciamo come «Le follie dell’Imperatore».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7AB149-2A8C-1992-4A18-806D3F57D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490" y="2955413"/>
            <a:ext cx="5619750" cy="56197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1AB5AA0-36DD-47C2-44FC-4FE93BD3E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600" y="2955413"/>
            <a:ext cx="5619750" cy="5619750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4BE13379-80F3-3486-BCC6-A174559B1F71}"/>
              </a:ext>
            </a:extLst>
          </p:cNvPr>
          <p:cNvSpPr txBox="1"/>
          <p:nvPr/>
        </p:nvSpPr>
        <p:spPr>
          <a:xfrm>
            <a:off x="2737500" y="619195"/>
            <a:ext cx="65589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Confronto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</p:spTree>
    <p:extLst>
      <p:ext uri="{BB962C8B-B14F-4D97-AF65-F5344CB8AC3E}">
        <p14:creationId xmlns:p14="http://schemas.microsoft.com/office/powerpoint/2010/main" val="188110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59016-DE10-024E-51AB-218EFFF01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D4B3D3C-0EC8-0D12-4C59-163351F674B0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92F23A2-071C-4761-0851-B46F096CBEFC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A1AE999-DA5D-EEC1-69BF-622D46D1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2260948"/>
            <a:ext cx="15030450" cy="7172325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545915A0-7379-C25B-C5E4-49B48E94483B}"/>
              </a:ext>
            </a:extLst>
          </p:cNvPr>
          <p:cNvSpPr txBox="1"/>
          <p:nvPr/>
        </p:nvSpPr>
        <p:spPr>
          <a:xfrm>
            <a:off x="2737500" y="619195"/>
            <a:ext cx="65589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noProof="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Film da Oscar</a:t>
            </a:r>
          </a:p>
        </p:txBody>
      </p:sp>
    </p:spTree>
    <p:extLst>
      <p:ext uri="{BB962C8B-B14F-4D97-AF65-F5344CB8AC3E}">
        <p14:creationId xmlns:p14="http://schemas.microsoft.com/office/powerpoint/2010/main" val="3391490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EA1A89-5547-381F-7567-143361FB5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99A92E-DA7D-3BE8-9000-BE1637806A7B}"/>
              </a:ext>
            </a:extLst>
          </p:cNvPr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A25251-A40F-2507-CF71-72B2B874D3C6}"/>
              </a:ext>
            </a:extLst>
          </p:cNvPr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CB64AD3-D90E-90FC-1962-F7EAB71F4C7B}"/>
              </a:ext>
            </a:extLst>
          </p:cNvPr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9BD55A-DACF-BEF5-9898-12DF571C8685}"/>
              </a:ext>
            </a:extLst>
          </p:cNvPr>
          <p:cNvSpPr txBox="1"/>
          <p:nvPr/>
        </p:nvSpPr>
        <p:spPr>
          <a:xfrm>
            <a:off x="5641886" y="4384040"/>
            <a:ext cx="7004228" cy="14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5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Diversità</a:t>
            </a:r>
            <a:endParaRPr kumimoji="0" lang="en-US" sz="9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6ABA820-8C88-99CA-23AE-78D4ABC1B309}"/>
              </a:ext>
            </a:extLst>
          </p:cNvPr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AA584CA-BCE6-D754-8AF2-503BC8709B84}"/>
              </a:ext>
            </a:extLst>
          </p:cNvPr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747E144-2500-D7E2-3CBF-350F870CEB28}"/>
              </a:ext>
            </a:extLst>
          </p:cNvPr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7581AC5-ADAD-01CA-D91A-3BF5E3155FDA}"/>
              </a:ext>
            </a:extLst>
          </p:cNvPr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14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7698">
            <a:off x="5629685" y="1238706"/>
            <a:ext cx="7028629" cy="7809588"/>
          </a:xfrm>
          <a:custGeom>
            <a:avLst/>
            <a:gdLst/>
            <a:ahLst/>
            <a:cxnLst/>
            <a:rect l="l" t="t" r="r" b="b"/>
            <a:pathLst>
              <a:path w="7028629" h="7809588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999793">
            <a:off x="8615597" y="1639422"/>
            <a:ext cx="3107580" cy="2594830"/>
          </a:xfrm>
          <a:custGeom>
            <a:avLst/>
            <a:gdLst/>
            <a:ahLst/>
            <a:cxnLst/>
            <a:rect l="l" t="t" r="r" b="b"/>
            <a:pathLst>
              <a:path w="3107580" h="259483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5641886" y="4324984"/>
            <a:ext cx="7004228" cy="1541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59"/>
              </a:lnSpc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Introduzione 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6731391" y="6123894"/>
            <a:ext cx="2821665" cy="2356090"/>
          </a:xfrm>
          <a:custGeom>
            <a:avLst/>
            <a:gdLst/>
            <a:ahLst/>
            <a:cxnLst/>
            <a:rect l="l" t="t" r="r" b="b"/>
            <a:pathLst>
              <a:path w="2821665" h="2356090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-873650" y="647688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5219247" y="-150800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65CF7-16E8-1A78-B784-7461EFD18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BC99BCD1-5318-BD05-A5FF-00656014E968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E2467A6-BE10-0439-BE4D-B8972FECADCA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BF28BEE-9712-667C-3D27-5562EDCC2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68169"/>
            <a:ext cx="14325600" cy="8654490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5D55ED0A-4B15-BFE4-545E-CE61205A2AEE}"/>
              </a:ext>
            </a:extLst>
          </p:cNvPr>
          <p:cNvSpPr txBox="1"/>
          <p:nvPr/>
        </p:nvSpPr>
        <p:spPr>
          <a:xfrm>
            <a:off x="2737500" y="619195"/>
            <a:ext cx="72447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noProof="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 giro per il mondo</a:t>
            </a:r>
          </a:p>
        </p:txBody>
      </p:sp>
    </p:spTree>
    <p:extLst>
      <p:ext uri="{BB962C8B-B14F-4D97-AF65-F5344CB8AC3E}">
        <p14:creationId xmlns:p14="http://schemas.microsoft.com/office/powerpoint/2010/main" val="4033724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C2CF9-27D3-1D62-BAF2-915C69CA7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5A39E4A-05C6-922E-CF9C-9461C2A1375F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E1E20EF-8FEE-E02D-A574-70B8767A60D8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3ADBB27-8B71-2DEE-3A79-F5EC8D413F57}"/>
              </a:ext>
            </a:extLst>
          </p:cNvPr>
          <p:cNvSpPr txBox="1"/>
          <p:nvPr/>
        </p:nvSpPr>
        <p:spPr>
          <a:xfrm>
            <a:off x="724146" y="4048013"/>
            <a:ext cx="5943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Simonetta" panose="020B0604020202020204" charset="0"/>
              </a:rPr>
              <a:t>Negli ultimi anni, Disney ha cercato di abbracciare un approccio più inclusivo, introducendo personaggi </a:t>
            </a:r>
            <a:r>
              <a:rPr lang="it-IT" sz="2400" b="1" dirty="0">
                <a:latin typeface="Simonetta" panose="020B0604020202020204" charset="0"/>
              </a:rPr>
              <a:t>LGBTQ+ </a:t>
            </a:r>
            <a:r>
              <a:rPr lang="it-IT" sz="2400" dirty="0">
                <a:latin typeface="Simonetta" panose="020B0604020202020204" charset="0"/>
              </a:rPr>
              <a:t>nei suoi film e serie TV. </a:t>
            </a:r>
          </a:p>
          <a:p>
            <a:r>
              <a:rPr lang="it-IT" sz="2400" dirty="0">
                <a:latin typeface="Simonetta" panose="020B0604020202020204" charset="0"/>
              </a:rPr>
              <a:t>Tuttavia, questo impegno ha suscitato reazioni contrastanti, sia positive che critiche.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940AB65-9414-A011-2D2F-1D26B7DBF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167" y="2247900"/>
            <a:ext cx="10593404" cy="7162800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AA8013FC-91F6-5E7C-C635-3C1187342A04}"/>
              </a:ext>
            </a:extLst>
          </p:cNvPr>
          <p:cNvSpPr txBox="1"/>
          <p:nvPr/>
        </p:nvSpPr>
        <p:spPr>
          <a:xfrm>
            <a:off x="2737500" y="619195"/>
            <a:ext cx="65589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noProof="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Inclusione </a:t>
            </a:r>
            <a:r>
              <a:rPr lang="it-IT" sz="5400" noProof="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LGBTQ+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</p:spTree>
    <p:extLst>
      <p:ext uri="{BB962C8B-B14F-4D97-AF65-F5344CB8AC3E}">
        <p14:creationId xmlns:p14="http://schemas.microsoft.com/office/powerpoint/2010/main" val="3544885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5572" y="8430126"/>
            <a:ext cx="3423770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2859304" y="8420100"/>
            <a:ext cx="3423771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2893084">
            <a:off x="-343433" y="-2092184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2737500" y="619195"/>
            <a:ext cx="5693860" cy="124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Bibliografia</a:t>
            </a:r>
          </a:p>
        </p:txBody>
      </p:sp>
      <p:sp>
        <p:nvSpPr>
          <p:cNvPr id="14" name="Freeform 14"/>
          <p:cNvSpPr/>
          <p:nvPr/>
        </p:nvSpPr>
        <p:spPr>
          <a:xfrm>
            <a:off x="4855044" y="6057482"/>
            <a:ext cx="259235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9968309" y="3874297"/>
            <a:ext cx="309971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9962268" y="4598350"/>
            <a:ext cx="309971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CC035E9D-EFCF-2215-627C-D3E9B9DDDDB4}"/>
              </a:ext>
            </a:extLst>
          </p:cNvPr>
          <p:cNvSpPr/>
          <p:nvPr/>
        </p:nvSpPr>
        <p:spPr>
          <a:xfrm>
            <a:off x="5740283" y="8410074"/>
            <a:ext cx="3423770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4BFAE889-ACC8-BA8B-E195-0C20FCA86777}"/>
              </a:ext>
            </a:extLst>
          </p:cNvPr>
          <p:cNvSpPr/>
          <p:nvPr/>
        </p:nvSpPr>
        <p:spPr>
          <a:xfrm flipH="1">
            <a:off x="8892655" y="8390022"/>
            <a:ext cx="3423771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9532D38C-BBEB-306A-1D60-FACA765D19CB}"/>
              </a:ext>
            </a:extLst>
          </p:cNvPr>
          <p:cNvSpPr/>
          <p:nvPr/>
        </p:nvSpPr>
        <p:spPr>
          <a:xfrm>
            <a:off x="11927535" y="8400048"/>
            <a:ext cx="3423770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84C3E75E-8481-8694-1E12-A9174BA527CA}"/>
              </a:ext>
            </a:extLst>
          </p:cNvPr>
          <p:cNvSpPr/>
          <p:nvPr/>
        </p:nvSpPr>
        <p:spPr>
          <a:xfrm flipH="1">
            <a:off x="15079908" y="8348532"/>
            <a:ext cx="3423771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7B58BF3-2A21-D3AB-4D63-2A28733B6E9D}"/>
              </a:ext>
            </a:extLst>
          </p:cNvPr>
          <p:cNvSpPr txBox="1"/>
          <p:nvPr/>
        </p:nvSpPr>
        <p:spPr>
          <a:xfrm>
            <a:off x="5275644" y="3456094"/>
            <a:ext cx="3331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6"/>
              </a:rPr>
              <a:t>Macrotrends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7"/>
              </a:rPr>
              <a:t>Marketscreener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8"/>
              </a:rPr>
              <a:t>Bilanci Disney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9"/>
              </a:rPr>
              <a:t>Parchi</a:t>
            </a:r>
            <a:endParaRPr lang="it-IT" sz="3200" dirty="0">
              <a:effectLst/>
              <a:latin typeface="Simonetta" panose="020B0604020202020204" charset="0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0F9DC86C-D110-B8B9-5CE8-B2B72E9CCF36}"/>
              </a:ext>
            </a:extLst>
          </p:cNvPr>
          <p:cNvSpPr/>
          <p:nvPr/>
        </p:nvSpPr>
        <p:spPr>
          <a:xfrm>
            <a:off x="4877412" y="3843536"/>
            <a:ext cx="259235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3335382B-9BEA-33EE-1650-CCA3BC7948EC}"/>
              </a:ext>
            </a:extLst>
          </p:cNvPr>
          <p:cNvSpPr/>
          <p:nvPr/>
        </p:nvSpPr>
        <p:spPr>
          <a:xfrm>
            <a:off x="4855046" y="4625188"/>
            <a:ext cx="259235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71F81DAF-0870-C76E-CD4D-C77DF14DF2B4}"/>
              </a:ext>
            </a:extLst>
          </p:cNvPr>
          <p:cNvSpPr/>
          <p:nvPr/>
        </p:nvSpPr>
        <p:spPr>
          <a:xfrm>
            <a:off x="4855045" y="5342022"/>
            <a:ext cx="259235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3E2A710C-061A-81B2-79D8-25BD08E737DC}"/>
              </a:ext>
            </a:extLst>
          </p:cNvPr>
          <p:cNvSpPr/>
          <p:nvPr/>
        </p:nvSpPr>
        <p:spPr>
          <a:xfrm>
            <a:off x="9984637" y="5318395"/>
            <a:ext cx="309971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EA763F23-428A-B1E1-490D-776E39F2823F}"/>
              </a:ext>
            </a:extLst>
          </p:cNvPr>
          <p:cNvSpPr/>
          <p:nvPr/>
        </p:nvSpPr>
        <p:spPr>
          <a:xfrm>
            <a:off x="9984637" y="6030644"/>
            <a:ext cx="309971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6CF679C-93D5-D4D3-1218-B71435107DCC}"/>
              </a:ext>
            </a:extLst>
          </p:cNvPr>
          <p:cNvSpPr txBox="1"/>
          <p:nvPr/>
        </p:nvSpPr>
        <p:spPr>
          <a:xfrm>
            <a:off x="10450036" y="3456094"/>
            <a:ext cx="42621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10"/>
              </a:rPr>
              <a:t>The Numbers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11"/>
              </a:rPr>
              <a:t>Flop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12"/>
              </a:rPr>
              <a:t>Disney vs Dreamworks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latin typeface="Simonetta" panose="020B0604020202020204" charset="0"/>
                <a:hlinkClick r:id="rId13"/>
              </a:rPr>
              <a:t>Rotten Tomatoes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endParaRPr lang="it-IT" sz="3200" dirty="0">
              <a:latin typeface="Simonetta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31593" y="236776"/>
            <a:ext cx="10642196" cy="9458252"/>
          </a:xfrm>
          <a:custGeom>
            <a:avLst/>
            <a:gdLst/>
            <a:ahLst/>
            <a:cxnLst/>
            <a:rect l="l" t="t" r="r" b="b"/>
            <a:pathLst>
              <a:path w="10642196" h="9458252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654949" y="-234980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10800000">
            <a:off x="-1757175" y="479504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5397075" y="3665220"/>
            <a:ext cx="7493851" cy="288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000" dirty="0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Grazie per l’attenzione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93084">
            <a:off x="-343433" y="-2092184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10800000">
            <a:off x="-584770" y="-331591"/>
            <a:ext cx="4486062" cy="5293288"/>
          </a:xfrm>
          <a:custGeom>
            <a:avLst/>
            <a:gdLst/>
            <a:ahLst/>
            <a:cxnLst/>
            <a:rect l="l" t="t" r="r" b="b"/>
            <a:pathLst>
              <a:path w="4486062" h="5293288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716179">
            <a:off x="15658628" y="7006715"/>
            <a:ext cx="3201345" cy="4503170"/>
          </a:xfrm>
          <a:custGeom>
            <a:avLst/>
            <a:gdLst/>
            <a:ahLst/>
            <a:cxnLst/>
            <a:rect l="l" t="t" r="r" b="b"/>
            <a:pathLst>
              <a:path w="3201345" h="4503170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33855" y="7869213"/>
            <a:ext cx="2785137" cy="2778174"/>
          </a:xfrm>
          <a:custGeom>
            <a:avLst/>
            <a:gdLst/>
            <a:ahLst/>
            <a:cxnLst/>
            <a:rect l="l" t="t" r="r" b="b"/>
            <a:pathLst>
              <a:path w="2785137" h="2778174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4457760" y="933450"/>
            <a:ext cx="7004228" cy="140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Introduzione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57760" y="3263989"/>
            <a:ext cx="9544387" cy="4851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it-IT" sz="2800" dirty="0">
                <a:latin typeface="Simonetta" panose="020B0604020202020204" charset="0"/>
              </a:rPr>
              <a:t>La Walt Disney Company è una delle aziende di intrattenimento più conosciute al mondo, fondata nel 1923 da Walt Disney e Roy O. Disney.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endParaRPr lang="it-IT" sz="2800" dirty="0">
              <a:latin typeface="Simonetta" panose="020B0604020202020204" charset="0"/>
            </a:endParaRP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it-IT" sz="2800" dirty="0">
                <a:latin typeface="Simonetta" panose="020B0604020202020204" charset="0"/>
              </a:rPr>
              <a:t>Da allora, è cresciuta fino a diventare un leader globale nei settori dell'animazione, dei parchi a tema, dei media e dello streaming.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endParaRPr lang="it-IT" sz="2800" dirty="0">
              <a:latin typeface="Simonetta" panose="020B0604020202020204" charset="0"/>
            </a:endParaRP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it-IT" sz="2800" dirty="0">
                <a:latin typeface="Simonetta" panose="020B0604020202020204" charset="0"/>
              </a:rPr>
              <a:t>Con acquisizioni come Marvel e Lucasfilm, e il lancio di Disney+, l'azienda continua a innovare, portando magia e intrattenimento a milioni di persone ogni giorno.</a:t>
            </a:r>
            <a:endParaRPr lang="en-US" sz="2700" dirty="0">
              <a:solidFill>
                <a:srgbClr val="000000"/>
              </a:solidFill>
              <a:latin typeface="Simonetta" panose="020B0604020202020204" charset="0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5F2B1-8334-71B9-BD8C-9E42F910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D677B58-8683-9F42-2F4D-DD2CB56293DB}"/>
              </a:ext>
            </a:extLst>
          </p:cNvPr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3882C0F-6E90-6AF2-47CD-B1012D84589F}"/>
              </a:ext>
            </a:extLst>
          </p:cNvPr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DBFB12-A89D-6C50-6D58-6D10EAE8546F}"/>
              </a:ext>
            </a:extLst>
          </p:cNvPr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E81ACD2-A311-DFEF-D505-83C734FD0F04}"/>
              </a:ext>
            </a:extLst>
          </p:cNvPr>
          <p:cNvSpPr txBox="1"/>
          <p:nvPr/>
        </p:nvSpPr>
        <p:spPr>
          <a:xfrm>
            <a:off x="5641886" y="4384040"/>
            <a:ext cx="7004228" cy="14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5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onetta" panose="020B0604020202020204" charset="0"/>
                <a:ea typeface="Twister"/>
                <a:cs typeface="Twister"/>
                <a:sym typeface="Twister"/>
              </a:rPr>
              <a:t>Fatturato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9F2E190-ED6F-271F-5AB2-1E300CFD61E3}"/>
              </a:ext>
            </a:extLst>
          </p:cNvPr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9467A24-3C7A-2103-A586-0EECB6962810}"/>
              </a:ext>
            </a:extLst>
          </p:cNvPr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FCD772B-84DD-99D4-4001-D88C31BBCBE1}"/>
              </a:ext>
            </a:extLst>
          </p:cNvPr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E7563AA-3B8F-D4D1-1E3D-F516C840221E}"/>
              </a:ext>
            </a:extLst>
          </p:cNvPr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8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2068-38C7-212F-6C9F-B9C285DEA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B460874-5770-8445-4ED0-EC59D88A6D7A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BBDE102-35C0-33FC-5F5F-6771543E4B6C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6F583-57BB-CEBE-46E6-86D6CE9E0838}"/>
              </a:ext>
            </a:extLst>
          </p:cNvPr>
          <p:cNvSpPr txBox="1"/>
          <p:nvPr/>
        </p:nvSpPr>
        <p:spPr>
          <a:xfrm>
            <a:off x="873963" y="4770392"/>
            <a:ext cx="4800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effectLst/>
                <a:latin typeface="Simonett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Questa distribuzione dimostra come la Disney non dipenda più solo dall’animazione e dai film, ma abbia costruito un ecosistema economico variegato.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2E5B57E-81F6-A057-6240-D04DE8BA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815" y="2651060"/>
            <a:ext cx="12806222" cy="6702779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F5EF96F1-D197-A1F4-9D32-47B9787D4853}"/>
              </a:ext>
            </a:extLst>
          </p:cNvPr>
          <p:cNvSpPr txBox="1"/>
          <p:nvPr/>
        </p:nvSpPr>
        <p:spPr>
          <a:xfrm>
            <a:off x="2737500" y="619195"/>
            <a:ext cx="66351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Composizione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</p:spTree>
    <p:extLst>
      <p:ext uri="{BB962C8B-B14F-4D97-AF65-F5344CB8AC3E}">
        <p14:creationId xmlns:p14="http://schemas.microsoft.com/office/powerpoint/2010/main" val="207856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E9C6-C86D-9C3A-D63D-2F83E71CB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A99854A-318F-E142-5050-239CF657FF2C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C47B113-2F05-5DA3-3A52-FDEB6FD5B641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713A8378-E247-219D-5690-3ADB6E0AD867}"/>
              </a:ext>
            </a:extLst>
          </p:cNvPr>
          <p:cNvSpPr txBox="1"/>
          <p:nvPr/>
        </p:nvSpPr>
        <p:spPr>
          <a:xfrm>
            <a:off x="2737500" y="619195"/>
            <a:ext cx="123501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Andamento 2000 → 2024</a:t>
            </a:r>
            <a:endParaRPr lang="it-IT" sz="6600" noProof="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E383A05-9FD8-C0B7-7C50-F48F93B0C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242158"/>
            <a:ext cx="11353800" cy="742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5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5DBC6-D077-5B5A-55CA-CC98F25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C3D5B3-DFF8-44A0-4C05-34448324A0AB}"/>
              </a:ext>
            </a:extLst>
          </p:cNvPr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6BFE33-E6D1-763C-5700-EDD8AD9B4761}"/>
              </a:ext>
            </a:extLst>
          </p:cNvPr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3FF9959-EA43-95B7-542B-1BE00F3710FF}"/>
              </a:ext>
            </a:extLst>
          </p:cNvPr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754198C-7F7C-E336-8E84-4AC042C6CA54}"/>
              </a:ext>
            </a:extLst>
          </p:cNvPr>
          <p:cNvSpPr txBox="1"/>
          <p:nvPr/>
        </p:nvSpPr>
        <p:spPr>
          <a:xfrm>
            <a:off x="5641886" y="4384040"/>
            <a:ext cx="7004228" cy="14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5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Competitors</a:t>
            </a:r>
            <a:endParaRPr kumimoji="0" lang="en-US" sz="9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E14FF4E-D7FB-2E4E-C7CB-D8B7863AA103}"/>
              </a:ext>
            </a:extLst>
          </p:cNvPr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A5B175C-F613-A946-C122-F0D4D73C9406}"/>
              </a:ext>
            </a:extLst>
          </p:cNvPr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FE8EFD2-8FBF-CFBD-4F38-B3CA4D050563}"/>
              </a:ext>
            </a:extLst>
          </p:cNvPr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D03083-79E5-6FFB-C5C0-CB64ACC65A79}"/>
              </a:ext>
            </a:extLst>
          </p:cNvPr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83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D02C-6F0E-9BA9-67FB-5C10DDE0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3A7294F-75BD-1AB9-FA07-7210E73AC464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F2B7FB6-A7FF-B914-2102-6202158D3CA7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B0BECE4-4F0D-657C-C7A3-CDD37FB9C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949" y="2170531"/>
            <a:ext cx="12786102" cy="7620000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051D18A1-7B34-86F8-BB5B-D239FFF628DC}"/>
              </a:ext>
            </a:extLst>
          </p:cNvPr>
          <p:cNvSpPr txBox="1"/>
          <p:nvPr/>
        </p:nvSpPr>
        <p:spPr>
          <a:xfrm>
            <a:off x="2737500" y="619195"/>
            <a:ext cx="116643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it-IT" sz="6600" noProof="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 che posizione si trova Disney?</a:t>
            </a:r>
          </a:p>
        </p:txBody>
      </p:sp>
    </p:spTree>
    <p:extLst>
      <p:ext uri="{BB962C8B-B14F-4D97-AF65-F5344CB8AC3E}">
        <p14:creationId xmlns:p14="http://schemas.microsoft.com/office/powerpoint/2010/main" val="1768681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zato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B73D5"/>
      </a:hlink>
      <a:folHlink>
        <a:srgbClr val="7030A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3b55eef-7018-4674-a3d7-cc0db06d545c}" enabled="0" method="" siteId="{13b55eef-7018-4674-a3d7-cc0db06d54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19191</TotalTime>
  <Words>466</Words>
  <Application>Microsoft Office PowerPoint</Application>
  <PresentationFormat>Personalizzato</PresentationFormat>
  <Paragraphs>78</Paragraphs>
  <Slides>33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8" baseType="lpstr">
      <vt:lpstr>Aptos</vt:lpstr>
      <vt:lpstr>Calibri</vt:lpstr>
      <vt:lpstr>Arial</vt:lpstr>
      <vt:lpstr>Simonetta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Rose Watercolor Organic Creative Project Presentation</dc:title>
  <dc:creator>Dalila Granelli</dc:creator>
  <cp:lastModifiedBy>Dalila Granelli</cp:lastModifiedBy>
  <cp:revision>14</cp:revision>
  <dcterms:created xsi:type="dcterms:W3CDTF">2006-08-16T00:00:00Z</dcterms:created>
  <dcterms:modified xsi:type="dcterms:W3CDTF">2025-02-13T13:17:55Z</dcterms:modified>
  <dc:identifier>DAGZcD-1lMg</dc:identifier>
</cp:coreProperties>
</file>